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8727-E882-4D59-93D7-7C68404A253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5D09C-8C5F-434B-B874-D0560AB4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2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5D09C-8C5F-434B-B874-D0560AB492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5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2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3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8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2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1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80F5-9D15-4AFE-A614-AD7CA37789F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00CE-DD6B-4CB3-80FA-3830A27F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Цифровий тахограф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DTC0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.0</a:t>
            </a:r>
            <a:endParaRPr lang="ru-RU" dirty="0"/>
          </a:p>
        </p:txBody>
      </p:sp>
      <p:pic>
        <p:nvPicPr>
          <p:cNvPr id="4" name="Grafik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4079CD52-734E-4B27-B1E7-FB2799DD0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2564904"/>
            <a:ext cx="7027492" cy="32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Технічні аспекти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Нові методи шифрування даних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карток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запровадження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нової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генерації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до Регламенту 2016/799,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додаток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15, 2.2):</a:t>
            </a:r>
          </a:p>
          <a:p>
            <a:pPr marL="0" indent="0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водія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-- 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дійсні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замінии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компанії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-- 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дійсні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заміни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контролю 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-- 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дійсні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заміни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майстерні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--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закінчується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 моменту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нової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генерації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тахографів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 algn="just">
              <a:buNone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сумісності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карт</a:t>
            </a:r>
          </a:p>
          <a:p>
            <a:pPr lvl="1" algn="just">
              <a:buFont typeface="Arial" pitchFamily="34" charset="0"/>
              <a:buChar char="•"/>
            </a:pPr>
            <a:endParaRPr lang="uk-UA" sz="15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uk-UA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99146"/>
              </p:ext>
            </p:extLst>
          </p:nvPr>
        </p:nvGraphicFramePr>
        <p:xfrm>
          <a:off x="1914525" y="4733925"/>
          <a:ext cx="1524000" cy="36576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61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704" y="4725144"/>
            <a:ext cx="15841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картка водія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5085184"/>
            <a:ext cx="15841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картка компанії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448151"/>
            <a:ext cx="15841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картка контролю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5808191"/>
            <a:ext cx="15841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картка майстерні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4725144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г</a:t>
            </a:r>
            <a:r>
              <a:rPr lang="uk-UA" sz="1400" dirty="0" smtClean="0">
                <a:solidFill>
                  <a:schemeClr val="tx1"/>
                </a:solidFill>
              </a:rPr>
              <a:t>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73" y="526813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г</a:t>
            </a:r>
            <a:r>
              <a:rPr lang="uk-UA" sz="1400" dirty="0" smtClean="0">
                <a:solidFill>
                  <a:schemeClr val="tx1"/>
                </a:solidFill>
              </a:rPr>
              <a:t>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544815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г</a:t>
            </a:r>
            <a:r>
              <a:rPr lang="uk-UA" sz="1400" dirty="0" smtClean="0">
                <a:solidFill>
                  <a:schemeClr val="tx1"/>
                </a:solidFill>
              </a:rPr>
              <a:t>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74" y="562817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г</a:t>
            </a:r>
            <a:r>
              <a:rPr lang="uk-UA" sz="1400" dirty="0" smtClean="0">
                <a:solidFill>
                  <a:schemeClr val="tx1"/>
                </a:solidFill>
              </a:rPr>
              <a:t>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580819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chemeClr val="tx1"/>
                </a:solidFill>
              </a:rPr>
              <a:t>генерація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598821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solidFill>
                  <a:schemeClr val="tx1"/>
                </a:solidFill>
              </a:rPr>
              <a:t>генерація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8847" y="4545124"/>
            <a:ext cx="2033393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DTCO 1381</a:t>
            </a:r>
            <a:r>
              <a:rPr lang="uk-UA" sz="1000" dirty="0" smtClean="0">
                <a:solidFill>
                  <a:schemeClr val="tx1"/>
                </a:solidFill>
              </a:rPr>
              <a:t>, включно до версії </a:t>
            </a:r>
            <a:r>
              <a:rPr lang="uk-UA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4545124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DTCO 1381</a:t>
            </a:r>
            <a:r>
              <a:rPr lang="uk-UA" sz="1000" dirty="0">
                <a:solidFill>
                  <a:prstClr val="black"/>
                </a:solidFill>
              </a:rPr>
              <a:t>, </a:t>
            </a:r>
            <a:r>
              <a:rPr lang="uk-UA" sz="1000" dirty="0" smtClean="0">
                <a:solidFill>
                  <a:prstClr val="black"/>
                </a:solidFill>
              </a:rPr>
              <a:t>після </a:t>
            </a:r>
            <a:r>
              <a:rPr lang="uk-UA" sz="1000" dirty="0">
                <a:solidFill>
                  <a:prstClr val="black"/>
                </a:solidFill>
              </a:rPr>
              <a:t>версії </a:t>
            </a:r>
            <a:r>
              <a:rPr lang="uk-UA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</a:t>
            </a:r>
            <a:endParaRPr lang="ru-RU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98847" y="4725144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32240" y="4725144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1877" y="490809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г</a:t>
            </a:r>
            <a:r>
              <a:rPr lang="uk-UA" sz="1400" dirty="0" smtClean="0">
                <a:solidFill>
                  <a:schemeClr val="tx1"/>
                </a:solidFill>
              </a:rPr>
              <a:t>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030" y="5088111"/>
            <a:ext cx="120697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г</a:t>
            </a:r>
            <a:r>
              <a:rPr lang="uk-UA" sz="1400" dirty="0" smtClean="0">
                <a:solidFill>
                  <a:schemeClr val="tx1"/>
                </a:solidFill>
              </a:rPr>
              <a:t>енерація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8851" y="4905164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98851" y="5088111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98851" y="5268131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8851" y="5448151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98851" y="5628171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98851" y="5808191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98851" y="5988211"/>
            <a:ext cx="2041851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2240" y="4908091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5088111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32240" y="5268131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32240" y="5448151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32240" y="5628171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32240" y="5805264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32240" y="5988211"/>
            <a:ext cx="2035770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3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Нові адміністративні вимоги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Дистрибуція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пломбування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Вимоги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викладені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Додатку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Annex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1С,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вимагають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каналу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розподілу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нового датчика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(KITAS 4.0) та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пломб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датчика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захисним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профілям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буде введена з новою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логістичною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концепцією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На кожному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рівні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розподілу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виробника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через дистрибутора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сервісної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майстерні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повинен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вестися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окремої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пломби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(де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встановлений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датчик/пломба та коли?);</a:t>
            </a: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Нове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інтелектуальне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пломбування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визначити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за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серійним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номером та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ідентифікатором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виробника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Виробник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пломб повинен бути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сертифікований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та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зареєстрований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DG JRC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 algn="just">
              <a:buNone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uk-UA" sz="15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uk-UA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ecuritysealsroyalpack.co.uk/uploads/contenidos_usrs/1_kit_precintos_tacografos_3_20150727112133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163ACF21-F44A-4DB7-8B3E-6D06D342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860651"/>
            <a:ext cx="2380286" cy="2380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2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Новий Регламент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(EU) 165/2014 </a:t>
            </a:r>
            <a: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Короткий підсумок</a:t>
            </a:r>
            <a:endParaRPr lang="ru-RU" dirty="0"/>
          </a:p>
        </p:txBody>
      </p:sp>
      <p:pic>
        <p:nvPicPr>
          <p:cNvPr id="4" name="Grafik 3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736" y="3429000"/>
            <a:ext cx="4483957" cy="2093583"/>
          </a:xfrm>
          <a:prstGeom prst="rect">
            <a:avLst/>
          </a:prstGeom>
        </p:spPr>
      </p:pic>
      <p:pic>
        <p:nvPicPr>
          <p:cNvPr id="5" name="Grafik 38" descr="Law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149" y="3964069"/>
            <a:ext cx="418982" cy="3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37"/>
          <p:cNvGrpSpPr>
            <a:grpSpLocks/>
          </p:cNvGrpSpPr>
          <p:nvPr/>
        </p:nvGrpSpPr>
        <p:grpSpPr bwMode="auto">
          <a:xfrm rot="10800000">
            <a:off x="1750622" y="3952262"/>
            <a:ext cx="644525" cy="274638"/>
            <a:chOff x="1584573" y="4752578"/>
            <a:chExt cx="2448272" cy="0"/>
          </a:xfrm>
        </p:grpSpPr>
        <p:cxnSp>
          <p:nvCxnSpPr>
            <p:cNvPr id="7" name="Gerade Verbindung 40"/>
            <p:cNvCxnSpPr>
              <a:cxnSpLocks noChangeShapeType="1"/>
            </p:cNvCxnSpPr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42"/>
            <p:cNvCxnSpPr/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feld 4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7358" y="3059668"/>
            <a:ext cx="14095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KITAS 4.0 </a:t>
            </a:r>
          </a:p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 датчик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5517232"/>
            <a:ext cx="3603346" cy="538962"/>
          </a:xfrm>
          <a:prstGeom prst="rect">
            <a:avLst/>
          </a:prstGeom>
        </p:spPr>
      </p:pic>
      <p:sp>
        <p:nvSpPr>
          <p:cNvPr id="11" name="Textfeld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3454" y="6237312"/>
            <a:ext cx="1096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tabLst>
                <a:tab pos="180975" algn="l"/>
              </a:tabLst>
            </a:pP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 картки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pieren 13"/>
          <p:cNvGrpSpPr>
            <a:grpSpLocks/>
          </p:cNvGrpSpPr>
          <p:nvPr/>
        </p:nvGrpSpPr>
        <p:grpSpPr bwMode="auto">
          <a:xfrm rot="-5400000">
            <a:off x="2888681" y="3317685"/>
            <a:ext cx="774349" cy="144015"/>
            <a:chOff x="1584573" y="4752578"/>
            <a:chExt cx="2448272" cy="0"/>
          </a:xfrm>
        </p:grpSpPr>
        <p:cxnSp>
          <p:nvCxnSpPr>
            <p:cNvPr id="13" name="Gerade Verbindung 30"/>
            <p:cNvCxnSpPr>
              <a:cxnSpLocks noChangeShapeType="1"/>
            </p:cNvCxnSpPr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23"/>
            <p:cNvCxnSpPr/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Grafik 25" descr="Law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3745" y="2500481"/>
            <a:ext cx="636055" cy="4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52728" y="2181920"/>
            <a:ext cx="21390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/>
              <a:t>Вбудований модуль</a:t>
            </a:r>
            <a:r>
              <a:rPr lang="pl-PL" sz="1400" dirty="0" smtClean="0"/>
              <a:t> DSRC</a:t>
            </a:r>
            <a:endParaRPr lang="en-US" sz="1400" dirty="0"/>
          </a:p>
        </p:txBody>
      </p:sp>
      <p:grpSp>
        <p:nvGrpSpPr>
          <p:cNvPr id="17" name="Gruppieren 13"/>
          <p:cNvGrpSpPr>
            <a:grpSpLocks/>
          </p:cNvGrpSpPr>
          <p:nvPr/>
        </p:nvGrpSpPr>
        <p:grpSpPr bwMode="auto">
          <a:xfrm rot="-5400000">
            <a:off x="4662348" y="3317685"/>
            <a:ext cx="774349" cy="144015"/>
            <a:chOff x="1584573" y="4752578"/>
            <a:chExt cx="2448272" cy="0"/>
          </a:xfrm>
        </p:grpSpPr>
        <p:cxnSp>
          <p:nvCxnSpPr>
            <p:cNvPr id="18" name="Gerade Verbindung 30"/>
            <p:cNvCxnSpPr>
              <a:cxnSpLocks noChangeShapeType="1"/>
            </p:cNvCxnSpPr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23"/>
            <p:cNvCxnSpPr/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" name="Grafik 38" descr="Law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926" y="2517065"/>
            <a:ext cx="429102" cy="4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64091" y="2181919"/>
            <a:ext cx="2147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/>
              <a:t>Вбудований модуль</a:t>
            </a:r>
            <a:r>
              <a:rPr lang="pl-PL" sz="1400" dirty="0" smtClean="0"/>
              <a:t> </a:t>
            </a:r>
            <a:r>
              <a:rPr lang="en-US" sz="1400" dirty="0" smtClean="0"/>
              <a:t>GNSS</a:t>
            </a:r>
            <a:endParaRPr lang="en-US" sz="1400" dirty="0"/>
          </a:p>
        </p:txBody>
      </p:sp>
      <p:pic>
        <p:nvPicPr>
          <p:cNvPr id="22" name="Grafik 36" descr="Law.pn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08304" y="3912383"/>
            <a:ext cx="477757" cy="4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pieren 37"/>
          <p:cNvGrpSpPr>
            <a:grpSpLocks/>
          </p:cNvGrpSpPr>
          <p:nvPr/>
        </p:nvGrpSpPr>
        <p:grpSpPr bwMode="auto">
          <a:xfrm rot="10800000">
            <a:off x="6516216" y="3952262"/>
            <a:ext cx="644525" cy="274638"/>
            <a:chOff x="1584573" y="4752578"/>
            <a:chExt cx="2448272" cy="0"/>
          </a:xfrm>
        </p:grpSpPr>
        <p:cxnSp>
          <p:nvCxnSpPr>
            <p:cNvPr id="24" name="Gerade Verbindung 40"/>
            <p:cNvCxnSpPr>
              <a:cxnSpLocks noChangeShapeType="1"/>
            </p:cNvCxnSpPr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42"/>
            <p:cNvCxnSpPr/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feld 4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20272" y="2982806"/>
            <a:ext cx="16561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Стандарт</a:t>
            </a:r>
            <a:r>
              <a:rPr lang="uk-UA" sz="1400" dirty="0" err="1" smtClean="0"/>
              <a:t>изова</a:t>
            </a:r>
            <a:r>
              <a:rPr lang="ru-RU" sz="1400" dirty="0" err="1" smtClean="0"/>
              <a:t>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інтерфейс</a:t>
            </a:r>
            <a:r>
              <a:rPr lang="ru-RU" sz="1400" dirty="0" smtClean="0"/>
              <a:t> ІТ</a:t>
            </a:r>
            <a:r>
              <a:rPr lang="en-US" sz="1400" dirty="0" smtClean="0"/>
              <a:t>S </a:t>
            </a:r>
            <a:r>
              <a:rPr lang="ru-RU" sz="1400" dirty="0" smtClean="0"/>
              <a:t>(</a:t>
            </a:r>
            <a:r>
              <a:rPr lang="ru-RU" sz="1400" dirty="0" err="1" smtClean="0"/>
              <a:t>опційно</a:t>
            </a:r>
            <a:r>
              <a:rPr lang="ru-RU" sz="1400" dirty="0" smtClean="0"/>
              <a:t>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252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4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Дані, що читаються 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DSRC</a:t>
            </a:r>
            <a:endParaRPr lang="ru-RU" sz="2400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412776"/>
            <a:ext cx="8784976" cy="4968552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AutoNum type="arabicPeriod"/>
            </a:pPr>
            <a:endParaRPr lang="uk-UA" sz="1300" b="1" dirty="0" smtClean="0">
              <a:latin typeface="Arial" pitchFamily="34" charset="0"/>
              <a:cs typeface="Arial" pitchFamily="34" charset="0"/>
            </a:endParaRPr>
          </a:p>
          <a:p>
            <a:pPr lvl="1" indent="-342900">
              <a:buAutoNum type="arabicPeriod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Реєстраційний номер транспортного засобу;</a:t>
            </a:r>
          </a:p>
          <a:p>
            <a:pPr lvl="1" indent="-342900">
              <a:buAutoNum type="arabicPeriod"/>
            </a:pPr>
            <a:r>
              <a:rPr lang="uk-UA" sz="1300" b="1" dirty="0" err="1" smtClean="0">
                <a:latin typeface="Arial" pitchFamily="34" charset="0"/>
                <a:cs typeface="Arial" pitchFamily="34" charset="0"/>
              </a:rPr>
              <a:t>Швидкістні</a:t>
            </a: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 події (так / ні);</a:t>
            </a:r>
          </a:p>
          <a:p>
            <a:pPr lvl="1" indent="-342900">
              <a:buAutoNum type="arabicPeriod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Керування без картки (так / ні);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Дійсна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картка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водія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Введення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картки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керування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Помилка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Конфлікти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транспортного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засобу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Картка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другого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водія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Поточна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водіння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керування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Остання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закрита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сесія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живлення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Помилка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датчика (датчик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GNSS) (так /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Налаштування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часу (час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останньої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адаптації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(час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останньої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зафіксованої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Останнє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калібрування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(дата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останнього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калібрування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Попереднє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калібрування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(дата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попереднього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калібрування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підключення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(дата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в транспортному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засобі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Поточна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остання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збережена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indent="-342900">
              <a:buAutoNum type="arabicPeriod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Відображення часу.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lvl="1" indent="-342900" algn="just">
              <a:buAutoNum type="arabicPeriod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KITAS 4.0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95320" cy="4525963"/>
          </a:xfr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Новий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корпус 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алюміній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Нова форма корпуса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Затяжний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гвинт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зміщений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напрямку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коробки передач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Гексагональний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(6-гранний) датчик </a:t>
            </a:r>
          </a:p>
          <a:p>
            <a:pPr marL="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 буде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доступний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Гумове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ущільнення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механізми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безпеки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82613"/>
            <a:ext cx="12430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9"/>
          <p:cNvSpPr txBox="1"/>
          <p:nvPr/>
        </p:nvSpPr>
        <p:spPr>
          <a:xfrm>
            <a:off x="7380312" y="2492896"/>
            <a:ext cx="1210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пломба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корпус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6588224" y="3235380"/>
            <a:ext cx="79208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Gerade Verbindung mit Pfeil 10"/>
          <p:cNvCxnSpPr/>
          <p:nvPr/>
        </p:nvCxnSpPr>
        <p:spPr>
          <a:xfrm flipH="1">
            <a:off x="6804248" y="3796655"/>
            <a:ext cx="79208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16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KITAS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</a:t>
            </a: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функції</a:t>
            </a:r>
            <a:endParaRPr lang="ru-RU" dirty="0"/>
          </a:p>
        </p:txBody>
      </p:sp>
      <p:pic>
        <p:nvPicPr>
          <p:cNvPr id="4" name="Grafik 3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3212976"/>
            <a:ext cx="6397082" cy="2986831"/>
          </a:xfrm>
          <a:prstGeom prst="rect">
            <a:avLst/>
          </a:prstGeom>
        </p:spPr>
      </p:pic>
      <p:grpSp>
        <p:nvGrpSpPr>
          <p:cNvPr id="5" name="Gruppieren 37"/>
          <p:cNvGrpSpPr>
            <a:grpSpLocks/>
          </p:cNvGrpSpPr>
          <p:nvPr/>
        </p:nvGrpSpPr>
        <p:grpSpPr bwMode="auto">
          <a:xfrm rot="10800000">
            <a:off x="1043608" y="4005064"/>
            <a:ext cx="644525" cy="274638"/>
            <a:chOff x="1584573" y="4752578"/>
            <a:chExt cx="2448272" cy="0"/>
          </a:xfrm>
        </p:grpSpPr>
        <p:cxnSp>
          <p:nvCxnSpPr>
            <p:cNvPr id="6" name="Gerade Verbindung 40"/>
            <p:cNvCxnSpPr>
              <a:cxnSpLocks noChangeShapeType="1"/>
            </p:cNvCxnSpPr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" name="Gerade Verbindung 42"/>
            <p:cNvCxnSpPr/>
            <p:nvPr/>
          </p:nvCxnSpPr>
          <p:spPr bwMode="auto">
            <a:xfrm flipH="1">
              <a:off x="1584573" y="4752578"/>
              <a:ext cx="24482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Grafik 38" descr="Law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212976"/>
            <a:ext cx="936104" cy="8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25"/>
          <p:cNvSpPr txBox="1"/>
          <p:nvPr/>
        </p:nvSpPr>
        <p:spPr>
          <a:xfrm>
            <a:off x="5220073" y="1441928"/>
            <a:ext cx="3384375" cy="2895765"/>
          </a:xfrm>
          <a:prstGeom prst="rect">
            <a:avLst/>
          </a:prstGeom>
          <a:solidFill>
            <a:srgbClr val="EAEAEA">
              <a:alpha val="70000"/>
            </a:srgb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Відсутність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олов’яної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пайки</a:t>
            </a:r>
          </a:p>
          <a:p>
            <a:pPr marL="174625" indent="-174625"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Нові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методи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шифрування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даних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для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захисту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від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маніпуляцій</a:t>
            </a: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74625" indent="-174625"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Оснащення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функцією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вимкнення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живлення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74625" indent="-174625"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Підтримка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діагностичних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функцій</a:t>
            </a: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74625" indent="-174625"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Інтерфейс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сумісний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ISO 16844-3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такий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як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KITAS 2+)</a:t>
            </a: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4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країн-членів ЄУТР</a:t>
            </a:r>
            <a:endParaRPr lang="ru-RU" dirty="0"/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Поточна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політична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ситуація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розумного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SMART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перевезеннях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Є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ТР"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зрозуміла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Переговори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Європейською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кономічною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омісією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тривають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зацікавлені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сторони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хочуть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знайти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спільне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всієї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ЕУТР.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Установки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KITAS 4.0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країнах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входять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Союзу, все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обговорюються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Європейською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Комісією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7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 ЄВРОПЕЙСЬКОГО ПАРЛАМЕНТУ ТА РАДИ (ЄС) № 165/2014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700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B5C12C5-ADFC-4829-B73A-3533836F3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852936"/>
            <a:ext cx="8715946" cy="3875286"/>
          </a:xfrm>
          <a:prstGeom prst="rect">
            <a:avLst/>
          </a:prstGeom>
        </p:spPr>
      </p:pic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6E3804-C1FE-4354-9562-820D89A4EE84}"/>
              </a:ext>
            </a:extLst>
          </p:cNvPr>
          <p:cNvSpPr txBox="1"/>
          <p:nvPr/>
        </p:nvSpPr>
        <p:spPr>
          <a:xfrm>
            <a:off x="4572000" y="285293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err="1" smtClean="0"/>
              <a:t>Виробникам</a:t>
            </a:r>
            <a:r>
              <a:rPr lang="ru-RU" sz="1000" dirty="0" smtClean="0"/>
              <a:t> </a:t>
            </a:r>
            <a:r>
              <a:rPr lang="ru-RU" sz="1000" dirty="0" err="1" smtClean="0"/>
              <a:t>надано</a:t>
            </a:r>
            <a:r>
              <a:rPr lang="ru-RU" sz="1000" dirty="0" smtClean="0"/>
              <a:t> </a:t>
            </a:r>
          </a:p>
          <a:p>
            <a:r>
              <a:rPr lang="ru-RU" sz="1000" dirty="0" smtClean="0"/>
              <a:t>36 </a:t>
            </a:r>
            <a:r>
              <a:rPr lang="ru-RU" sz="1000" dirty="0" err="1"/>
              <a:t>місяців</a:t>
            </a:r>
            <a:r>
              <a:rPr lang="ru-RU" sz="1000" dirty="0"/>
              <a:t> для </a:t>
            </a:r>
            <a:r>
              <a:rPr lang="ru-RU" sz="1000" dirty="0" err="1" smtClean="0"/>
              <a:t>створення</a:t>
            </a:r>
            <a:r>
              <a:rPr lang="ru-RU" sz="1000" dirty="0"/>
              <a:t> «</a:t>
            </a:r>
            <a:r>
              <a:rPr lang="ru-RU" sz="1000" dirty="0" err="1"/>
              <a:t>розумного</a:t>
            </a:r>
            <a:r>
              <a:rPr lang="ru-RU" sz="1000" dirty="0"/>
              <a:t>» (</a:t>
            </a:r>
            <a:r>
              <a:rPr lang="en-US" sz="800" b="1" dirty="0"/>
              <a:t>SMART</a:t>
            </a:r>
            <a:r>
              <a:rPr lang="en-US" sz="1000" dirty="0"/>
              <a:t>) </a:t>
            </a:r>
            <a:r>
              <a:rPr lang="ru-RU" sz="1000" dirty="0" err="1"/>
              <a:t>тахографа</a:t>
            </a:r>
            <a:endParaRPr lang="pl-PL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52936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>
                <a:solidFill>
                  <a:prstClr val="black"/>
                </a:solidFill>
              </a:rPr>
              <a:t>Публікація</a:t>
            </a:r>
            <a:r>
              <a:rPr lang="ru-RU" sz="1000" dirty="0">
                <a:solidFill>
                  <a:prstClr val="black"/>
                </a:solidFill>
              </a:rPr>
              <a:t> нового  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Регламенту 165/2014</a:t>
            </a:r>
            <a:r>
              <a:rPr lang="uk-UA" sz="1000" dirty="0" smtClean="0">
                <a:solidFill>
                  <a:prstClr val="black"/>
                </a:solidFill>
              </a:rPr>
              <a:t>, де представлена концепція</a:t>
            </a:r>
            <a:r>
              <a:rPr lang="ru-RU" sz="1000" dirty="0" smtClean="0">
                <a:solidFill>
                  <a:prstClr val="black"/>
                </a:solidFill>
              </a:rPr>
              <a:t> «</a:t>
            </a:r>
            <a:r>
              <a:rPr lang="ru-RU" sz="1000" dirty="0" err="1" smtClean="0">
                <a:solidFill>
                  <a:prstClr val="black"/>
                </a:solidFill>
              </a:rPr>
              <a:t>розумного</a:t>
            </a:r>
            <a:r>
              <a:rPr lang="ru-RU" sz="1000" dirty="0" smtClean="0">
                <a:solidFill>
                  <a:prstClr val="black"/>
                </a:solidFill>
              </a:rPr>
              <a:t>» (</a:t>
            </a:r>
            <a:r>
              <a:rPr lang="en-US" sz="800" b="1" dirty="0" smtClean="0">
                <a:solidFill>
                  <a:prstClr val="black"/>
                </a:solidFill>
              </a:rPr>
              <a:t>SMART</a:t>
            </a:r>
            <a:r>
              <a:rPr lang="en-US" sz="1000" dirty="0" smtClean="0">
                <a:solidFill>
                  <a:prstClr val="black"/>
                </a:solidFill>
              </a:rPr>
              <a:t>) </a:t>
            </a:r>
            <a:r>
              <a:rPr lang="uk-UA" sz="1000" dirty="0" smtClean="0">
                <a:solidFill>
                  <a:prstClr val="black"/>
                </a:solidFill>
              </a:rPr>
              <a:t>тахографа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58924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Публікація</a:t>
            </a:r>
            <a:r>
              <a:rPr lang="ru-RU" sz="1000" dirty="0" smtClean="0"/>
              <a:t> нового </a:t>
            </a:r>
            <a:r>
              <a:rPr lang="ru-RU" sz="1000" dirty="0" err="1" smtClean="0"/>
              <a:t>Додатку</a:t>
            </a:r>
            <a:r>
              <a:rPr lang="ru-RU" sz="1000" dirty="0" smtClean="0"/>
              <a:t>  </a:t>
            </a:r>
            <a:r>
              <a:rPr lang="en-US" sz="1000" dirty="0" smtClean="0"/>
              <a:t>Annex</a:t>
            </a:r>
            <a:r>
              <a:rPr lang="ru-RU" sz="1000" dirty="0" smtClean="0"/>
              <a:t> </a:t>
            </a:r>
            <a:r>
              <a:rPr lang="en-US" sz="1000" dirty="0" smtClean="0"/>
              <a:t>1C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445224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Представлення відбудеться </a:t>
            </a:r>
            <a:r>
              <a:rPr lang="ru-RU" sz="1000" dirty="0" err="1" smtClean="0"/>
              <a:t>раніше</a:t>
            </a:r>
            <a:r>
              <a:rPr lang="ru-RU" sz="1000" dirty="0" smtClean="0"/>
              <a:t> 2019  року, </a:t>
            </a:r>
            <a:r>
              <a:rPr lang="ru-RU" sz="1000" dirty="0" err="1" smtClean="0"/>
              <a:t>оскільки</a:t>
            </a:r>
            <a:r>
              <a:rPr lang="ru-RU" sz="1000" dirty="0" smtClean="0"/>
              <a:t> </a:t>
            </a:r>
            <a:r>
              <a:rPr lang="ru-RU" sz="1000" dirty="0" err="1" smtClean="0"/>
              <a:t>повинні</a:t>
            </a:r>
            <a:r>
              <a:rPr lang="ru-RU" sz="1000" dirty="0" smtClean="0"/>
              <a:t> </a:t>
            </a:r>
            <a:r>
              <a:rPr lang="ru-RU" sz="1000" dirty="0" err="1" smtClean="0"/>
              <a:t>дотримуватися</a:t>
            </a:r>
            <a:r>
              <a:rPr lang="ru-RU" sz="1000" dirty="0" smtClean="0"/>
              <a:t>                </a:t>
            </a:r>
            <a:r>
              <a:rPr lang="ru-RU" sz="1000" dirty="0" err="1" smtClean="0"/>
              <a:t>логістичні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процеси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194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Нові технічні аспекти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 lnSpcReduction="10000"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Реєстрація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місцезнаходження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автомобіля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GNSS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Дистанційний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контроль (DSRC, ст. 9)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ІТС-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інтерфейс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ITS,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ст.10)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Покращення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шифрування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даних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Удосконалення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плобуванні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38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EC655-06F9-40AE-8F1B-BA265AE0F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684" y="1772816"/>
            <a:ext cx="651018" cy="7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23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86200C57-62BB-4651-98C0-069004BD7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2852936"/>
            <a:ext cx="703310" cy="5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6" descr="ITSready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C7B5D102-D527-4456-9DAF-BB2360388B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3789040"/>
            <a:ext cx="1449402" cy="421978"/>
          </a:xfrm>
          <a:prstGeom prst="rect">
            <a:avLst/>
          </a:prstGeom>
        </p:spPr>
      </p:pic>
      <p:pic>
        <p:nvPicPr>
          <p:cNvPr id="9" name="Grafik 24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928B7244-5B91-4352-9897-D4B7763AA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38260" y="3789040"/>
            <a:ext cx="565442" cy="56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38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A87B4CFF-05EE-4EB7-9B42-F8A162FC65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3045" y="4653136"/>
            <a:ext cx="590657" cy="5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ecuritysealsroyalpack.co.uk/uploads/contenidos_usrs/1_kit_precintos_tacografos_3_20150727112133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F4A054-64CB-4AAF-B405-548C3654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0850" y="5589240"/>
            <a:ext cx="802852" cy="802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3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99392"/>
            <a:ext cx="75041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1700808"/>
            <a:ext cx="8784976" cy="4824536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Дані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місцезнаходження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будуть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зберігатися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масовій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пам'яті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:</a:t>
            </a:r>
            <a:endParaRPr lang="uk-UA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оординати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початкового і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кінцевого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щоденного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місцезнаходження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транспортного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засобу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кожні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години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загального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часу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водіння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Буде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використана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вільної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геолокації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Блок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GNSS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геолокація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встановлений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як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середині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так і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ззовні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пристрою транспортного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засобу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B35BBBD-D35A-404C-82AB-5C28E85FD5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5" y="4941168"/>
            <a:ext cx="2142259" cy="1460484"/>
          </a:xfrm>
          <a:prstGeom prst="rect">
            <a:avLst/>
          </a:prstGeom>
        </p:spPr>
      </p:pic>
      <p:pic>
        <p:nvPicPr>
          <p:cNvPr id="7" name="Grafi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1049C22-725B-47A9-9FF4-3469153F6E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365104"/>
            <a:ext cx="1733122" cy="2036548"/>
          </a:xfrm>
          <a:prstGeom prst="rect">
            <a:avLst/>
          </a:prstGeom>
        </p:spPr>
      </p:pic>
      <p:pic>
        <p:nvPicPr>
          <p:cNvPr id="8" name="Grafik 38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F570F393-C9CB-44E7-A0C9-795A22EB5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47" y="4365104"/>
            <a:ext cx="933158" cy="10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7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n-US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ехнічні аспекти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Дистанційний контроль</a:t>
            </a:r>
            <a:endParaRPr lang="ru-RU" sz="2700" dirty="0"/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Приклад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необхіднийний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дорожній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контроль (для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маніпуляцій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помилок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uk-UA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Технологія: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DSRC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цифровим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тахографом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обладнанням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контролюючих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організацій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(ст. 9.3)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переданих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обмежений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органами контролю (та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сервісними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майстернями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   </a:t>
            </a:r>
          </a:p>
          <a:p>
            <a:pPr marL="457200" lvl="1" indent="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(ст. 9.3);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є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захищеним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 метою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абезпечення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цілісності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їдентифікації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пристроїв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запису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і контролю (ст. 9.3)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Grafik 19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A6009ADA-1E68-4ADC-9969-E3022439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653136"/>
            <a:ext cx="2394359" cy="18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199FF65-3344-4CFF-9A8A-BC7F3A389B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6384" y="4661026"/>
            <a:ext cx="5589947" cy="18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628800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Технічні аспекти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Дистанційний контроль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Дистанційний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контроль не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використовуватися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попередньої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перевірки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автомобіля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відбору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подальшого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огляду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(ст. 9.4);</a:t>
            </a:r>
          </a:p>
          <a:p>
            <a:pPr marL="0" indent="0" algn="just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Дані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видаляються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ніж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через три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години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випадку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вони не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вказують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зловживання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(ст. 9.6);</a:t>
            </a:r>
          </a:p>
          <a:p>
            <a:pPr algn="just"/>
            <a:endParaRPr lang="uk-UA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Транспортні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компанії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несуть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відповідальність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інформування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водіїв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дистанційний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контроль, як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зазначено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вище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(ст. 9.7);</a:t>
            </a:r>
          </a:p>
          <a:p>
            <a:pPr algn="just"/>
            <a:endParaRPr lang="uk-UA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жодному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разі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дистанційний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контроль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раннього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до автоматичного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накладення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штрафів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(ст. 9.8).</a:t>
            </a:r>
          </a:p>
        </p:txBody>
      </p:sp>
      <p:pic>
        <p:nvPicPr>
          <p:cNvPr id="5" name="Grafik 19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A6009ADA-1E68-4ADC-9969-E3022439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830671"/>
            <a:ext cx="2160239" cy="163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6D95F7-6908-4432-A06D-1DD35BE8F5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0732" y="5007611"/>
            <a:ext cx="6164208" cy="14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Технічні аспекти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Дистанційний контроль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Дані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віддалено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читати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контрольні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органи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Найдовший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зафіксований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факт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Найдовший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зафіксований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живлення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Помилки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датчика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Помилки під час руху;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Конфлікти під час руху;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Керування без картки;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Введення карти під час руху;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Дані про коригування часу;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Дані калібрування, що містять дату принаймні останніх двох калібрувань;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Реєстраційний номер транспортного засобу;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Швидкість, що 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зареєстровна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тахографом.</a:t>
            </a:r>
          </a:p>
          <a:p>
            <a:pPr algn="just"/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означає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реєстрації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часу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керування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часу перерви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часу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відпочинку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до Регламенту (ЄС) 561/2006 (ст. 9.4).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8467F8-C554-4400-8670-9A6EAFAA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262" y="2071723"/>
            <a:ext cx="1440160" cy="1620180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D106E5-0CA2-47E9-A92C-A80FDA69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0879" y="3998565"/>
            <a:ext cx="1360811" cy="1577421"/>
          </a:xfrm>
          <a:prstGeom prst="rect">
            <a:avLst/>
          </a:prstGeom>
        </p:spPr>
      </p:pic>
      <p:pic>
        <p:nvPicPr>
          <p:cNvPr id="7" name="Grafik 21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B5E23DF0-989C-4678-B05E-2258703B0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566517"/>
            <a:ext cx="113950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Технічні аспекти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ІТС-інтерфейс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Inteligent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Transport System</a:t>
            </a: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Інтерфейс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Інтелектуальна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ранспортна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Система) є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опціональним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"...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Тахографи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оснащені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стандартним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інтерфейсом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..." (ст. 10) </a:t>
            </a:r>
          </a:p>
          <a:p>
            <a:pPr marL="0" indent="0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Пріоритет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підтримка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водія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дотриманні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правил;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персональних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включаючи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позицію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геолокації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перевірки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водієм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(ст. 10c, ст. 11c);</a:t>
            </a:r>
          </a:p>
          <a:p>
            <a:pPr lvl="1" algn="just">
              <a:buFont typeface="Arial" pitchFamily="34" charset="0"/>
              <a:buChar char="•"/>
            </a:pPr>
            <a:r>
              <a:rPr lang="uk-UA" sz="1500" dirty="0" smtClean="0">
                <a:latin typeface="Arial" pitchFamily="34" charset="0"/>
                <a:cs typeface="Arial" pitchFamily="34" charset="0"/>
              </a:rPr>
              <a:t>Технологія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bluetooth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uk-UA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981546C-69A7-4D93-A225-66B7AC7B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556952"/>
            <a:ext cx="4634391" cy="1476443"/>
          </a:xfrm>
          <a:prstGeom prst="rect">
            <a:avLst/>
          </a:prstGeom>
        </p:spPr>
      </p:pic>
      <p:pic>
        <p:nvPicPr>
          <p:cNvPr id="6" name="Obraz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5B0EC05-33FB-4686-B059-2DE1DE72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4149080"/>
            <a:ext cx="1638686" cy="16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DTCO 4.0 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Технічні аспекти</a:t>
            </a:r>
            <a: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Нові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шифрування даних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  <a:prstGeom prst="rect">
            <a:avLst/>
          </a:prstGeom>
          <a:gradFill flip="none" rotWithShape="0">
            <a:gsLst>
              <a:gs pos="100000">
                <a:schemeClr val="tx2">
                  <a:lumMod val="20000"/>
                  <a:lumOff val="80000"/>
                  <a:alpha val="9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вимогах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шифрування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спричиняють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компонентах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периферійних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пристроях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Зміна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довжини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ключа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шифрування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Зміна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алгоритмів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шифрування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Зміна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тахографа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Нові сертифікати;</a:t>
            </a:r>
          </a:p>
          <a:p>
            <a:pPr lvl="1" algn="just"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Нове покоління карт для тахографа;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Нове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покоління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датчиків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KITAS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4.0.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38" descr="Law.png">
            <a:hlinkClick r:id="" action="ppaction://noaction"/>
            <a:extLst>
              <a:ext uri="{FF2B5EF4-FFF2-40B4-BE49-F238E27FC236}">
                <a16:creationId xmlns="" xmlns:a16="http://schemas.microsoft.com/office/drawing/2014/main" xmlns:lc="http://schemas.openxmlformats.org/drawingml/2006/lockedCanvas" id="{C80D7254-5A95-4F81-BDC9-066C6AAC6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356992"/>
            <a:ext cx="2337070" cy="21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3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1050</Words>
  <Application>Microsoft Office PowerPoint</Application>
  <PresentationFormat>Экран (4:3)</PresentationFormat>
  <Paragraphs>192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Цифровий тахограф  DTC0 4.0</vt:lpstr>
      <vt:lpstr>DTCO 4.0  РЕГЛАМЕНТ ЄВРОПЕЙСЬКОГО ПАРЛАМЕНТУ ТА РАДИ (ЄС) № 165/2014  Для чого?</vt:lpstr>
      <vt:lpstr>DTCO 4.0  Нові технічні аспекти</vt:lpstr>
      <vt:lpstr>Презентация PowerPoint</vt:lpstr>
      <vt:lpstr>DTCO 4.0  Технічні аспекти Дистанційний контроль</vt:lpstr>
      <vt:lpstr>DTCO 4.0  Технічні аспекти Дистанційний контроль</vt:lpstr>
      <vt:lpstr>DTCO 4.0  Технічні аспекти Дистанційний контроль</vt:lpstr>
      <vt:lpstr>DTCO 4.0  Технічні аспекти ІТС-інтерфейс (Inteligent Transport System)</vt:lpstr>
      <vt:lpstr>DTCO 4.0  Технічні аспекти Нові методи шифрування даних</vt:lpstr>
      <vt:lpstr>DTCO 4.0  Технічні аспекти Нові методи шифрування даних</vt:lpstr>
      <vt:lpstr>DTCO 4.0  Нові адміністративні вимоги Дистрибуція та пломбування</vt:lpstr>
      <vt:lpstr>DTCO 4.0  Новий Регламент (EU) 165/2014  Короткий підсумок</vt:lpstr>
      <vt:lpstr>DTCO 4.0  Дані, що читаються через DSRC</vt:lpstr>
      <vt:lpstr>KITAS 4.0</vt:lpstr>
      <vt:lpstr>KITAS 4.0 Основні функції</vt:lpstr>
      <vt:lpstr>DTCO 4.0  Ситуація щодо країн-членів ЄУТР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тахограф  DTC0 4.0</dc:title>
  <dc:creator>Dell</dc:creator>
  <cp:lastModifiedBy>Dell</cp:lastModifiedBy>
  <cp:revision>79</cp:revision>
  <dcterms:created xsi:type="dcterms:W3CDTF">2018-05-21T11:20:34Z</dcterms:created>
  <dcterms:modified xsi:type="dcterms:W3CDTF">2018-05-23T10:05:06Z</dcterms:modified>
</cp:coreProperties>
</file>